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8" r:id="rId4"/>
    <p:sldId id="263" r:id="rId5"/>
    <p:sldId id="274" r:id="rId6"/>
    <p:sldId id="259" r:id="rId7"/>
    <p:sldId id="280" r:id="rId8"/>
    <p:sldId id="279" r:id="rId9"/>
    <p:sldId id="277" r:id="rId10"/>
    <p:sldId id="271" r:id="rId11"/>
    <p:sldId id="272" r:id="rId12"/>
    <p:sldId id="276" r:id="rId13"/>
    <p:sldId id="267" r:id="rId14"/>
    <p:sldId id="266" r:id="rId15"/>
    <p:sldId id="261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5"/>
    <p:restoredTop sz="67920" autoAdjust="0"/>
  </p:normalViewPr>
  <p:slideViewPr>
    <p:cSldViewPr snapToGrid="0" snapToObjects="1">
      <p:cViewPr varScale="1">
        <p:scale>
          <a:sx n="68" d="100"/>
          <a:sy n="68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40837-7452-C14C-9084-B46269C7C57A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85DF2-95E9-F340-AA25-B2F13102C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M. Weiser. The computer for the twenty-first century. Scientific American, 3(265):94–104, Sept. 1991.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Elmqvist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Niklas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"Distributed user interfaces: State of the art."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User Interfaces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 London, 2011. 1-12.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5DF2-95E9-F340-AA25-B2F13102C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first problem concerns the assignment of n GUI elements to m device classes. A GUI element can be assigned to multiple device classes. So we assume no restrictions on n and m.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second problem concerns the assignment of selected GUI elements to positions in a 1-dimensional layout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device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5DF2-95E9-F340-AA25-B2F13102C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multi-user x multi-device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5DF2-95E9-F340-AA25-B2F13102C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3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single-user x multi-device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5DF2-95E9-F340-AA25-B2F13102C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</a:t>
            </a:r>
            <a:r>
              <a:rPr lang="en-US" dirty="0"/>
              <a:t>R1-6 show the cross-device interface referents</a:t>
            </a:r>
          </a:p>
          <a:p>
            <a:r>
              <a:rPr lang="en-US" dirty="0"/>
              <a:t>- S1-3 the multi-device settings that formed the 18 elicitation tasks in the study.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5DF2-95E9-F340-AA25-B2F13102C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6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2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55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3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3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6E494-77D3-AD42-AC02-B2B3EBD0BE07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9AE7B-FD89-FB44-939E-3E82A40BA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3751"/>
            <a:ext cx="9144000" cy="2387600"/>
          </a:xfrm>
        </p:spPr>
        <p:txBody>
          <a:bodyPr/>
          <a:lstStyle/>
          <a:p>
            <a:r>
              <a:rPr lang="en-US" dirty="0" err="1"/>
              <a:t>SoManyDisplays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13426"/>
            <a:ext cx="9144000" cy="2028776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/>
              <a:t>Adaptive Decomposition and Composition of Interface</a:t>
            </a:r>
          </a:p>
          <a:p>
            <a:endParaRPr lang="en-US" sz="1200" dirty="0"/>
          </a:p>
          <a:p>
            <a:r>
              <a:rPr lang="en-US" sz="2000" dirty="0" err="1"/>
              <a:t>Seonwook</a:t>
            </a:r>
            <a:r>
              <a:rPr lang="en-US" sz="2000" dirty="0"/>
              <a:t> Park</a:t>
            </a:r>
          </a:p>
          <a:p>
            <a:r>
              <a:rPr lang="en-US" sz="2000" dirty="0"/>
              <a:t>Roman </a:t>
            </a:r>
            <a:r>
              <a:rPr lang="en-US" sz="2000" dirty="0" err="1" smtClean="0"/>
              <a:t>Rädle</a:t>
            </a:r>
            <a:endParaRPr lang="en-US" sz="2000" dirty="0"/>
          </a:p>
          <a:p>
            <a:r>
              <a:rPr lang="en-US" sz="2000" dirty="0"/>
              <a:t>Hana </a:t>
            </a:r>
            <a:r>
              <a:rPr lang="en-US" sz="2000" dirty="0" err="1" smtClean="0"/>
              <a:t>Vrzáková</a:t>
            </a:r>
            <a:endParaRPr lang="en-US" sz="2000" dirty="0"/>
          </a:p>
          <a:p>
            <a:r>
              <a:rPr lang="en-US" sz="2000" dirty="0"/>
              <a:t>Hui-Shyong Yeo</a:t>
            </a:r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92" y="259886"/>
            <a:ext cx="9114023" cy="33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8522" y="-57183"/>
            <a:ext cx="12192000" cy="8059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621" y="17417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example: YouTubers at party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7982" y="1825625"/>
            <a:ext cx="577603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143" y="-1130559"/>
            <a:ext cx="12441993" cy="9298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457" y="-106293"/>
            <a:ext cx="11283086" cy="951867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Case example: Traffic control room (Starke,2017)</a:t>
            </a:r>
          </a:p>
        </p:txBody>
      </p:sp>
    </p:spTree>
    <p:extLst>
      <p:ext uri="{BB962C8B-B14F-4D97-AF65-F5344CB8AC3E}">
        <p14:creationId xmlns:p14="http://schemas.microsoft.com/office/powerpoint/2010/main" val="1067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888CE3-B6B6-438A-9548-7CC4573D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25"/>
            <a:ext cx="12624218" cy="6630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116" y="490269"/>
            <a:ext cx="3840618" cy="27445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1500" b="1" dirty="0">
                <a:solidFill>
                  <a:srgbClr val="FFFF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Panelrama</a:t>
            </a:r>
            <a:r>
              <a:rPr lang="en-US" dirty="0"/>
              <a:t> (Yang,Wigdor,CHI’14)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3822"/>
            <a:ext cx="10515600" cy="39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GazeProjector</a:t>
            </a:r>
            <a:r>
              <a:rPr lang="en-US" dirty="0"/>
              <a:t> (Bulling et al. UIST’15)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471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009" y="212725"/>
            <a:ext cx="7807036" cy="1325563"/>
          </a:xfrm>
        </p:spPr>
        <p:txBody>
          <a:bodyPr/>
          <a:lstStyle/>
          <a:p>
            <a:r>
              <a:rPr lang="en-US" dirty="0" err="1"/>
              <a:t>XDBrowser</a:t>
            </a:r>
            <a:r>
              <a:rPr lang="en-US" dirty="0"/>
              <a:t> 2 (</a:t>
            </a:r>
            <a:r>
              <a:rPr lang="en-US" dirty="0" err="1"/>
              <a:t>Nebeling</a:t>
            </a:r>
            <a:r>
              <a:rPr lang="en-US" dirty="0"/>
              <a:t>, CHI’17)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58" y="115039"/>
            <a:ext cx="3902322" cy="2132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8" y="2331109"/>
            <a:ext cx="3902322" cy="21329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1673" y="4547830"/>
            <a:ext cx="3806092" cy="1977662"/>
            <a:chOff x="5210436" y="1430556"/>
            <a:chExt cx="4264419" cy="23101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0436" y="1640106"/>
              <a:ext cx="4264419" cy="21006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4554" y="1430556"/>
              <a:ext cx="3877461" cy="26060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259" y="1337305"/>
            <a:ext cx="7486535" cy="50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6202"/>
              </p:ext>
            </p:extLst>
          </p:nvPr>
        </p:nvGraphicFramePr>
        <p:xfrm>
          <a:off x="905459" y="1574273"/>
          <a:ext cx="9782048" cy="4892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10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910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049">
                <a:tc>
                  <a:txBody>
                    <a:bodyPr/>
                    <a:lstStyle/>
                    <a:p>
                      <a:r>
                        <a:rPr lang="en-US" dirty="0" err="1"/>
                        <a:t>PanelRama</a:t>
                      </a:r>
                      <a:r>
                        <a:rPr lang="en-US" baseline="0" dirty="0"/>
                        <a:t> (CHI’14)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XDBrowser</a:t>
                      </a:r>
                      <a:r>
                        <a:rPr lang="en-US" dirty="0"/>
                        <a:t> (CHI’17)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0057">
                <a:tc>
                  <a:txBody>
                    <a:bodyPr/>
                    <a:lstStyle/>
                    <a:p>
                      <a:r>
                        <a:rPr lang="en-US" dirty="0"/>
                        <a:t>Hand</a:t>
                      </a:r>
                      <a:r>
                        <a:rPr lang="en-US" baseline="0" dirty="0"/>
                        <a:t> coded device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 coded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0057">
                <a:tc>
                  <a:txBody>
                    <a:bodyPr/>
                    <a:lstStyle/>
                    <a:p>
                      <a:r>
                        <a:rPr lang="en-US" dirty="0"/>
                        <a:t>Based on developer’s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user’s gathered</a:t>
                      </a:r>
                      <a:r>
                        <a:rPr lang="en-US" baseline="0" dirty="0"/>
                        <a:t> design patterns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3049">
                <a:tc>
                  <a:txBody>
                    <a:bodyPr/>
                    <a:lstStyle/>
                    <a:p>
                      <a:r>
                        <a:rPr lang="en-US" dirty="0"/>
                        <a:t>For single-user</a:t>
                      </a:r>
                      <a:r>
                        <a:rPr lang="en-US" baseline="0" dirty="0"/>
                        <a:t>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3049">
                <a:tc>
                  <a:txBody>
                    <a:bodyPr/>
                    <a:lstStyle/>
                    <a:p>
                      <a:r>
                        <a:rPr lang="en-US" dirty="0"/>
                        <a:t>1:1</a:t>
                      </a:r>
                      <a:r>
                        <a:rPr lang="en-US" baseline="0" dirty="0"/>
                        <a:t> device-panel mapping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20057">
                <a:tc>
                  <a:txBody>
                    <a:bodyPr/>
                    <a:lstStyle/>
                    <a:p>
                      <a:r>
                        <a:rPr lang="en-US" dirty="0"/>
                        <a:t>semi-automatic generation of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semi-automatic generation of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3049">
                <a:tc>
                  <a:txBody>
                    <a:bodyPr/>
                    <a:lstStyle/>
                    <a:p>
                      <a:r>
                        <a:rPr lang="en-US" dirty="0"/>
                        <a:t>E.g.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Youtube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Streetview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8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706543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Cross-device design sucks!</a:t>
            </a:r>
          </a:p>
        </p:txBody>
      </p:sp>
    </p:spTree>
    <p:extLst>
      <p:ext uri="{BB962C8B-B14F-4D97-AF65-F5344CB8AC3E}">
        <p14:creationId xmlns:p14="http://schemas.microsoft.com/office/powerpoint/2010/main" val="11556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DUI - distributed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Mark Weiser (1991)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DUI allows computer interfaces to be distributed across multiple devices, multiple users, and multiple platforms; in the same space or in the different geographical spaces; and at the same time or at different points in the time.</a:t>
            </a:r>
          </a:p>
        </p:txBody>
      </p:sp>
    </p:spTree>
    <p:extLst>
      <p:ext uri="{BB962C8B-B14F-4D97-AF65-F5344CB8AC3E}">
        <p14:creationId xmlns:p14="http://schemas.microsoft.com/office/powerpoint/2010/main" val="4410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decomposition - </a:t>
            </a:r>
            <a:r>
              <a:rPr lang="en-US" dirty="0" err="1"/>
              <a:t>Youtube</a:t>
            </a:r>
            <a:r>
              <a:rPr lang="en-US" dirty="0"/>
              <a:t> segmentation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64" y="1922607"/>
            <a:ext cx="5715000" cy="426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0473" y="2535381"/>
            <a:ext cx="2050472" cy="1427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787236" y="2050473"/>
            <a:ext cx="1393249" cy="23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910945" y="2660072"/>
            <a:ext cx="1510146" cy="5888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80485" y="1902477"/>
            <a:ext cx="1806285" cy="300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22770" y="3962400"/>
            <a:ext cx="337703" cy="346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05598" y="4686011"/>
            <a:ext cx="1795893" cy="1503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40" idx="1"/>
          </p:cNvCxnSpPr>
          <p:nvPr/>
        </p:nvCxnSpPr>
        <p:spPr>
          <a:xfrm flipH="1">
            <a:off x="5860473" y="3827607"/>
            <a:ext cx="3558021" cy="158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3" idx="1"/>
          </p:cNvCxnSpPr>
          <p:nvPr/>
        </p:nvCxnSpPr>
        <p:spPr>
          <a:xfrm flipH="1" flipV="1">
            <a:off x="6096000" y="4298661"/>
            <a:ext cx="3349696" cy="713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3" idx="3"/>
          </p:cNvCxnSpPr>
          <p:nvPr/>
        </p:nvCxnSpPr>
        <p:spPr>
          <a:xfrm flipH="1" flipV="1">
            <a:off x="1791811" y="5196616"/>
            <a:ext cx="1388674" cy="227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2119" y="1537063"/>
            <a:ext cx="1468582" cy="942109"/>
            <a:chOff x="322119" y="1537063"/>
            <a:chExt cx="1468582" cy="942109"/>
          </a:xfrm>
        </p:grpSpPr>
        <p:sp>
          <p:nvSpPr>
            <p:cNvPr id="25" name="Rectangle 24"/>
            <p:cNvSpPr/>
            <p:nvPr/>
          </p:nvSpPr>
          <p:spPr>
            <a:xfrm>
              <a:off x="322119" y="1537063"/>
              <a:ext cx="1468582" cy="9421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6973" y="18060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Title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3229" y="4725561"/>
            <a:ext cx="1468582" cy="942109"/>
            <a:chOff x="322119" y="1537063"/>
            <a:chExt cx="1468582" cy="942109"/>
          </a:xfrm>
        </p:grpSpPr>
        <p:sp>
          <p:nvSpPr>
            <p:cNvPr id="33" name="Rectangle 32"/>
            <p:cNvSpPr/>
            <p:nvPr/>
          </p:nvSpPr>
          <p:spPr>
            <a:xfrm>
              <a:off x="322119" y="1537063"/>
              <a:ext cx="1468582" cy="9421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5753" y="1823451"/>
              <a:ext cx="1110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Comment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421091" y="2074429"/>
            <a:ext cx="1468582" cy="942109"/>
            <a:chOff x="322119" y="1537063"/>
            <a:chExt cx="1468582" cy="942109"/>
          </a:xfrm>
        </p:grpSpPr>
        <p:sp>
          <p:nvSpPr>
            <p:cNvPr id="36" name="Rectangle 35"/>
            <p:cNvSpPr/>
            <p:nvPr/>
          </p:nvSpPr>
          <p:spPr>
            <a:xfrm>
              <a:off x="322119" y="1537063"/>
              <a:ext cx="1468582" cy="9421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6973" y="1806048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Video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418494" y="3356552"/>
            <a:ext cx="1468582" cy="942109"/>
            <a:chOff x="322119" y="1537063"/>
            <a:chExt cx="1468582" cy="942109"/>
          </a:xfrm>
        </p:grpSpPr>
        <p:sp>
          <p:nvSpPr>
            <p:cNvPr id="40" name="Rectangle 39"/>
            <p:cNvSpPr/>
            <p:nvPr/>
          </p:nvSpPr>
          <p:spPr>
            <a:xfrm>
              <a:off x="322119" y="1537063"/>
              <a:ext cx="1468582" cy="9421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508" y="1831471"/>
              <a:ext cx="566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Play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445696" y="4540894"/>
            <a:ext cx="1468582" cy="942109"/>
            <a:chOff x="285000" y="1609730"/>
            <a:chExt cx="1468582" cy="942109"/>
          </a:xfrm>
        </p:grpSpPr>
        <p:sp>
          <p:nvSpPr>
            <p:cNvPr id="43" name="Rectangle 42"/>
            <p:cNvSpPr/>
            <p:nvPr/>
          </p:nvSpPr>
          <p:spPr>
            <a:xfrm>
              <a:off x="285000" y="1609730"/>
              <a:ext cx="1468582" cy="9421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026" y="1907517"/>
              <a:ext cx="62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Next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5860472" y="3982530"/>
            <a:ext cx="235528" cy="292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SoManyDisplays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17" y="1376685"/>
            <a:ext cx="11346365" cy="4125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0F29E8-1829-4205-92BA-A5B23DEA45CD}"/>
              </a:ext>
            </a:extLst>
          </p:cNvPr>
          <p:cNvSpPr txBox="1"/>
          <p:nvPr/>
        </p:nvSpPr>
        <p:spPr>
          <a:xfrm>
            <a:off x="490117" y="6052531"/>
            <a:ext cx="1070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TV, smartphone, tablet, smartwatch, projector, VR/AR head-mounted display… </a:t>
            </a:r>
          </a:p>
        </p:txBody>
      </p:sp>
    </p:spTree>
    <p:extLst>
      <p:ext uri="{BB962C8B-B14F-4D97-AF65-F5344CB8AC3E}">
        <p14:creationId xmlns:p14="http://schemas.microsoft.com/office/powerpoint/2010/main" val="11683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687EA16-5EE9-4CCD-9726-B367CE41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6" y="3359848"/>
            <a:ext cx="11297265" cy="113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78A33E9-5608-47EA-B535-415DCC5C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67" y="4493009"/>
            <a:ext cx="11297265" cy="1505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4FA9AC-EBA9-4E7A-8D46-AA0546198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47231"/>
            <a:ext cx="5614219" cy="898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B5A9B2D-BF1B-4EDD-9BA0-83830483C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458" y="5963421"/>
            <a:ext cx="5712542" cy="882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22C9039-95BB-47C3-B82B-9DD611364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66" y="414508"/>
            <a:ext cx="11297266" cy="2984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8F53675-817B-48BE-86CB-7107A1534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173" y="4625"/>
            <a:ext cx="93916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D2640-5E74-47B0-927C-C462609B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704"/>
            <a:ext cx="12192000" cy="640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4E9413-D379-45B4-AD21-E455A18F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1111"/>
            <a:ext cx="2247900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5A25B4-4CA8-4D4C-BBCD-BD85B6E6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679"/>
            <a:ext cx="12192000" cy="12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E27495-9572-4AB4-85E1-0BF93400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7A0F92-13A6-4C1A-829A-878939B38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over HTML, using JavaScript</a:t>
            </a:r>
          </a:p>
          <a:p>
            <a:r>
              <a:rPr lang="en-US" dirty="0"/>
              <a:t>Optimized in </a:t>
            </a:r>
            <a:r>
              <a:rPr lang="en-US" dirty="0" err="1"/>
              <a:t>Gurobi</a:t>
            </a:r>
            <a:r>
              <a:rPr lang="en-US" dirty="0"/>
              <a:t> Python</a:t>
            </a:r>
          </a:p>
          <a:p>
            <a:r>
              <a:rPr lang="en-US" dirty="0"/>
              <a:t>Communicate over </a:t>
            </a:r>
            <a:r>
              <a:rPr lang="en-US" dirty="0" err="1"/>
              <a:t>websocket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B3AD2-C403-4CA2-A1D8-756E5A5D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26547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583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319</Words>
  <Application>Microsoft Macintosh PowerPoint</Application>
  <PresentationFormat>Widescreen</PresentationFormat>
  <Paragraphs>58</Paragraphs>
  <Slides>16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SoManyDisplays</vt:lpstr>
      <vt:lpstr>Cross-device design sucks!</vt:lpstr>
      <vt:lpstr>DUI - distributed user interface</vt:lpstr>
      <vt:lpstr>UI decomposition - Youtube segmentation</vt:lpstr>
      <vt:lpstr>SoManyDisplays</vt:lpstr>
      <vt:lpstr>PowerPoint Presentation</vt:lpstr>
      <vt:lpstr>PowerPoint Presentation</vt:lpstr>
      <vt:lpstr>Implementation</vt:lpstr>
      <vt:lpstr>Demo Time</vt:lpstr>
      <vt:lpstr>Case example: YouTubers at party  </vt:lpstr>
      <vt:lpstr>Case example: Traffic control room (Starke,2017)</vt:lpstr>
      <vt:lpstr>Thank you</vt:lpstr>
      <vt:lpstr>Panelrama (Yang,Wigdor,CHI’14)</vt:lpstr>
      <vt:lpstr>GazeProjector (Bulling et al. UIST’15)</vt:lpstr>
      <vt:lpstr>XDBrowser 2 (Nebeling, CHI’17)</vt:lpstr>
      <vt:lpstr>Related Work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PanelRama ++</dc:title>
  <dc:creator>Microsoft Office User</dc:creator>
  <cp:lastModifiedBy>Microsoft Office User</cp:lastModifiedBy>
  <cp:revision>35</cp:revision>
  <dcterms:created xsi:type="dcterms:W3CDTF">2017-06-16T10:08:51Z</dcterms:created>
  <dcterms:modified xsi:type="dcterms:W3CDTF">2017-06-18T17:36:46Z</dcterms:modified>
</cp:coreProperties>
</file>